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2" r:id="rId4"/>
    <p:sldId id="315" r:id="rId5"/>
    <p:sldId id="277" r:id="rId6"/>
    <p:sldId id="291" r:id="rId7"/>
    <p:sldId id="316" r:id="rId8"/>
    <p:sldId id="302" r:id="rId9"/>
    <p:sldId id="317" r:id="rId10"/>
    <p:sldId id="295" r:id="rId11"/>
    <p:sldId id="311" r:id="rId12"/>
    <p:sldId id="308" r:id="rId13"/>
    <p:sldId id="306" r:id="rId14"/>
    <p:sldId id="314" r:id="rId15"/>
    <p:sldId id="510" r:id="rId16"/>
    <p:sldId id="313" r:id="rId17"/>
    <p:sldId id="298" r:id="rId18"/>
    <p:sldId id="266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416"/>
    <p:restoredTop sz="94709"/>
  </p:normalViewPr>
  <p:slideViewPr>
    <p:cSldViewPr snapToGrid="0">
      <p:cViewPr varScale="1">
        <p:scale>
          <a:sx n="97" d="100"/>
          <a:sy n="97" d="100"/>
        </p:scale>
        <p:origin x="21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Align the  “actives”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489A5-7C49-4128-BB25-D0EAB46DB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8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people surveyed</a:t>
            </a:r>
          </a:p>
          <a:p>
            <a:r>
              <a:rPr lang="en-US" dirty="0"/>
              <a:t>2 different formulas</a:t>
            </a:r>
          </a:p>
          <a:p>
            <a:r>
              <a:rPr lang="en-US" dirty="0"/>
              <a:t>Over 30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BFDE-ECD0-8244-AD00-92CE51F8CE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9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21"/>
          </a:xfrm>
          <a:prstGeom prst="rect">
            <a:avLst/>
          </a:prstGeom>
        </p:spPr>
        <p:txBody>
          <a:bodyPr anchor="ctr"/>
          <a:lstStyle>
            <a:lvl1pPr algn="ctr">
              <a:defRPr sz="4400" b="0" cap="none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700"/>
              </a:spcBef>
              <a:defRPr sz="3200"/>
            </a:lvl1pPr>
            <a:lvl2pPr algn="ctr">
              <a:spcBef>
                <a:spcPts val="700"/>
              </a:spcBef>
              <a:defRPr sz="3200"/>
            </a:lvl2pPr>
            <a:lvl3pPr algn="ctr">
              <a:spcBef>
                <a:spcPts val="700"/>
              </a:spcBef>
              <a:defRPr sz="3200"/>
            </a:lvl3pPr>
            <a:lvl4pPr algn="ctr">
              <a:spcBef>
                <a:spcPts val="700"/>
              </a:spcBef>
              <a:defRPr sz="3200"/>
            </a:lvl4pPr>
            <a:lvl5pPr algn="ctr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 b="0" cap="none"/>
            </a:lvl1pPr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47800" y="1200150"/>
            <a:ext cx="6248400" cy="2209800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9"/>
          </a:xfrm>
          <a:prstGeom prst="rect">
            <a:avLst/>
          </a:prstGeom>
        </p:spPr>
        <p:txBody>
          <a:bodyPr anchor="ctr"/>
          <a:lstStyle>
            <a:lvl1pPr algn="ctr">
              <a:defRPr sz="4400" b="0" cap="none"/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9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 b="0" cap="none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47800" y="1200150"/>
            <a:ext cx="6248400" cy="2209800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 b="0" cap="none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4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90575" indent="-333375">
              <a:spcBef>
                <a:spcPts val="600"/>
              </a:spcBef>
              <a:buSzPct val="100000"/>
              <a:buFont typeface="Arial"/>
              <a:buChar char="–"/>
              <a:defRPr sz="2800">
                <a:solidFill>
                  <a:srgbClr val="000000"/>
                </a:solidFill>
              </a:defRPr>
            </a:lvl2pPr>
            <a:lvl3pPr marL="1234438" indent="-320038"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spcBef>
                <a:spcPts val="600"/>
              </a:spcBef>
              <a:buSzPct val="100000"/>
              <a:buFont typeface="Arial"/>
              <a:buChar char="–"/>
              <a:defRPr sz="2800">
                <a:solidFill>
                  <a:srgbClr val="000000"/>
                </a:solidFill>
              </a:defRPr>
            </a:lvl4pPr>
            <a:lvl5pPr marL="2184400" indent="-355600">
              <a:spcBef>
                <a:spcPts val="600"/>
              </a:spcBef>
              <a:buSzPct val="100000"/>
              <a:buFont typeface="Arial"/>
              <a:buChar char="»"/>
              <a:defRPr sz="2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 b="0" cap="none"/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3"/>
            <a:ext cx="4040188" cy="479825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 b="1">
                <a:solidFill>
                  <a:srgbClr val="000000"/>
                </a:solidFill>
              </a:defRPr>
            </a:lvl1pPr>
            <a:lvl2pPr>
              <a:spcBef>
                <a:spcPts val="500"/>
              </a:spcBef>
              <a:defRPr sz="2400" b="1">
                <a:solidFill>
                  <a:srgbClr val="000000"/>
                </a:solidFill>
              </a:defRPr>
            </a:lvl2pPr>
            <a:lvl3pPr>
              <a:spcBef>
                <a:spcPts val="500"/>
              </a:spcBef>
              <a:defRPr sz="2400" b="1">
                <a:solidFill>
                  <a:srgbClr val="000000"/>
                </a:solidFill>
              </a:defRPr>
            </a:lvl3pPr>
            <a:lvl4pPr>
              <a:spcBef>
                <a:spcPts val="500"/>
              </a:spcBef>
              <a:defRPr sz="2400" b="1">
                <a:solidFill>
                  <a:srgbClr val="000000"/>
                </a:solidFill>
              </a:defRPr>
            </a:lvl4pPr>
            <a:lvl5pPr>
              <a:spcBef>
                <a:spcPts val="500"/>
              </a:spcBef>
              <a:defRPr sz="24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8" y="1151333"/>
            <a:ext cx="4041778" cy="4798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 b="0" cap="none"/>
            </a:lvl1pPr>
          </a:lstStyle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457203" y="204785"/>
            <a:ext cx="3008316" cy="871541"/>
          </a:xfrm>
          <a:prstGeom prst="rect">
            <a:avLst/>
          </a:prstGeom>
        </p:spPr>
        <p:txBody>
          <a:bodyPr anchor="b"/>
          <a:lstStyle>
            <a:lvl1pPr>
              <a:defRPr sz="2000" cap="none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6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1" y="1076327"/>
            <a:ext cx="3008317" cy="3518299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3" cy="425057"/>
          </a:xfrm>
          <a:prstGeom prst="rect">
            <a:avLst/>
          </a:prstGeom>
        </p:spPr>
        <p:txBody>
          <a:bodyPr anchor="b"/>
          <a:lstStyle>
            <a:lvl1pPr>
              <a:defRPr sz="2000" cap="none"/>
            </a:lvl1pPr>
          </a:lstStyle>
          <a:p>
            <a:r>
              <a:t>Title Text</a:t>
            </a:r>
          </a:p>
        </p:txBody>
      </p:sp>
      <p:sp>
        <p:nvSpPr>
          <p:cNvPr id="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3" cy="3086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3" cy="60365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sz="1400">
                <a:solidFill>
                  <a:srgbClr val="000000"/>
                </a:solidFill>
              </a:defRPr>
            </a:lvl1pPr>
            <a:lvl2pPr>
              <a:spcBef>
                <a:spcPts val="3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300"/>
              </a:spcBef>
              <a:defRPr sz="1400">
                <a:solidFill>
                  <a:srgbClr val="000000"/>
                </a:solidFill>
              </a:defRPr>
            </a:lvl3pPr>
            <a:lvl4pPr>
              <a:spcBef>
                <a:spcPts val="300"/>
              </a:spcBef>
              <a:defRPr sz="1400">
                <a:solidFill>
                  <a:srgbClr val="000000"/>
                </a:solidFill>
              </a:defRPr>
            </a:lvl4pPr>
            <a:lvl5pPr>
              <a:spcBef>
                <a:spcPts val="300"/>
              </a:spcBef>
              <a:defRPr sz="1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6600" y="4476750"/>
            <a:ext cx="1922487" cy="4557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22312" y="2180033"/>
            <a:ext cx="7772401" cy="112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23" y="4769568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5pPr>
      <a:lvl6pPr marL="25146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6pPr>
      <a:lvl7pPr marL="29718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7pPr>
      <a:lvl8pPr marL="3428998" marR="0" indent="-228599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8pPr>
      <a:lvl9pPr marL="3886198" marR="0" indent="-228598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941A5D7-796D-AFB4-7E45-CB33D8895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209" y="0"/>
            <a:ext cx="9233210" cy="5143499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64108F8-E359-03F3-3FD8-0F82282AE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07"/>
          <a:stretch/>
        </p:blipFill>
        <p:spPr>
          <a:xfrm>
            <a:off x="-6" y="4495800"/>
            <a:ext cx="9144014" cy="647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B1FFCB-D24C-D9FF-2501-4C7EB910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84" y="227926"/>
            <a:ext cx="4813145" cy="58459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NANO STRIPS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860395-EBCC-CE5C-3246-82617F98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76" y="906627"/>
            <a:ext cx="3216729" cy="35891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Nanostrips can be cut into various shapes, such as under eye patch, T-zone, or a full facemask.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Book" panose="02000503020000020003" pitchFamily="2" charset="0"/>
              </a:rPr>
              <a:t>Intended as a targeted treatment, nanostrips will deliver the perfect dose right where you want it.  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US" sz="1350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21505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72" y="207502"/>
            <a:ext cx="4641030" cy="6007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NANO DROPS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523819" y="1361414"/>
            <a:ext cx="4003071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venir Book" panose="02000503020000020003" pitchFamily="2" charset="0"/>
              </a:rPr>
              <a:t>Intended as a full-face application, nanodrops are dissolved just prior to use. 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Just place in the palm of your hand and dissolve with water or a toner.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4DAB20-3FF7-60E1-E4EF-50234234F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61" r="2799"/>
          <a:stretch/>
        </p:blipFill>
        <p:spPr>
          <a:xfrm>
            <a:off x="6454588" y="15917"/>
            <a:ext cx="2689412" cy="4492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1602A-B4F2-C61A-A426-BEF00C7B7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7620">
            <a:off x="4524904" y="2622555"/>
            <a:ext cx="1931670" cy="18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662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72" y="207502"/>
            <a:ext cx="4641030" cy="6007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SKINCARE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523819" y="1361414"/>
            <a:ext cx="4003071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person with her hand on her face&#10;&#10;Description automatically generated with low confidence">
            <a:extLst>
              <a:ext uri="{FF2B5EF4-FFF2-40B4-BE49-F238E27FC236}">
                <a16:creationId xmlns:a16="http://schemas.microsoft.com/office/drawing/2014/main" id="{CB4843C4-88A5-A4FD-48E9-C86897F47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54" y="305762"/>
            <a:ext cx="4361746" cy="412773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0B32B3-5B50-5A2B-517D-8AB41F94E5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6879" y="1015767"/>
            <a:ext cx="3824868" cy="3304943"/>
          </a:xfrm>
        </p:spPr>
        <p:txBody>
          <a:bodyPr/>
          <a:lstStyle/>
          <a:p>
            <a:r>
              <a:rPr lang="en-US" sz="2000" dirty="0">
                <a:latin typeface="Avenir Book" panose="02000503020000020003" pitchFamily="2" charset="0"/>
              </a:rPr>
              <a:t>Blemish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Soothing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Anti-aging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Hyperpigmentation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Cleansing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Brightening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Moisturizing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Hydrating</a:t>
            </a:r>
          </a:p>
          <a:p>
            <a:endParaRPr lang="en-US" sz="2800" dirty="0">
              <a:latin typeface="Avenir Book" panose="02000503020000020003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980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783" y="145150"/>
            <a:ext cx="4641030" cy="6007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BEYOND SKINCARE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3234033" y="857033"/>
            <a:ext cx="3414394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Oral 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Sun 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Scalp 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Fragrance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Hair 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Nail 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Home 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Pet 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Outdoor Care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picture containing indoor, plastic, cosmetic&#10;&#10;Description automatically generated">
            <a:extLst>
              <a:ext uri="{FF2B5EF4-FFF2-40B4-BE49-F238E27FC236}">
                <a16:creationId xmlns:a16="http://schemas.microsoft.com/office/drawing/2014/main" id="{6DA03256-167D-E3AA-26AE-B5D523D06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8" y="1145260"/>
            <a:ext cx="2023737" cy="1499065"/>
          </a:xfrm>
          <a:prstGeom prst="rect">
            <a:avLst/>
          </a:prstGeom>
        </p:spPr>
      </p:pic>
      <p:pic>
        <p:nvPicPr>
          <p:cNvPr id="2" name="Picture 1" descr="A person holding her hands to her face&#10;&#10;Description automatically generated with medium confidence">
            <a:extLst>
              <a:ext uri="{FF2B5EF4-FFF2-40B4-BE49-F238E27FC236}">
                <a16:creationId xmlns:a16="http://schemas.microsoft.com/office/drawing/2014/main" id="{AB49AF38-9EF6-9D25-95AD-3E56B6AD7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14844" b="13061"/>
          <a:stretch/>
        </p:blipFill>
        <p:spPr>
          <a:xfrm>
            <a:off x="6639756" y="275761"/>
            <a:ext cx="2246309" cy="1738997"/>
          </a:xfrm>
          <a:prstGeom prst="rect">
            <a:avLst/>
          </a:prstGeom>
        </p:spPr>
      </p:pic>
      <p:pic>
        <p:nvPicPr>
          <p:cNvPr id="4" name="Picture 3" descr="A picture containing person, indoor, wall, close&#10;&#10;Description automatically generated">
            <a:extLst>
              <a:ext uri="{FF2B5EF4-FFF2-40B4-BE49-F238E27FC236}">
                <a16:creationId xmlns:a16="http://schemas.microsoft.com/office/drawing/2014/main" id="{6C51C5B5-5BA0-3DA5-7F2E-8915576AD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65" y="2571750"/>
            <a:ext cx="1858582" cy="16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5900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50" y="0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867" y="225298"/>
            <a:ext cx="4641030" cy="82130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EXTREMELY VERSATILE </a:t>
            </a:r>
            <a:br>
              <a:rPr lang="en-US" sz="2800" dirty="0">
                <a:latin typeface="Avenir Light" panose="020B0402020203020204" pitchFamily="34" charset="77"/>
              </a:rPr>
            </a:br>
            <a:r>
              <a:rPr lang="en-US" sz="2800" dirty="0">
                <a:latin typeface="Avenir Light" panose="020B0402020203020204" pitchFamily="34" charset="77"/>
              </a:rPr>
              <a:t>BŌSHI CAN BE: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523819" y="1361414"/>
            <a:ext cx="4003071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0B32B3-5B50-5A2B-517D-8AB41F94E5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47132" y="1200149"/>
            <a:ext cx="3824868" cy="3304943"/>
          </a:xfrm>
        </p:spPr>
        <p:txBody>
          <a:bodyPr/>
          <a:lstStyle/>
          <a:p>
            <a:endParaRPr lang="en-US" sz="2800" dirty="0">
              <a:latin typeface="Avenir Book" panose="02000503020000020003" pitchFamily="2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41A48-840B-0E71-7827-04823BBD3543}"/>
              </a:ext>
            </a:extLst>
          </p:cNvPr>
          <p:cNvSpPr txBox="1"/>
          <p:nvPr/>
        </p:nvSpPr>
        <p:spPr>
          <a:xfrm>
            <a:off x="5465287" y="1267570"/>
            <a:ext cx="3587142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More sustainable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Natural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“Clean”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Waterless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Biotech-derived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Travel 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Customizable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Multifunctional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cup, indoor, green, plant&#10;&#10;Description automatically generated">
            <a:extLst>
              <a:ext uri="{FF2B5EF4-FFF2-40B4-BE49-F238E27FC236}">
                <a16:creationId xmlns:a16="http://schemas.microsoft.com/office/drawing/2014/main" id="{9D382D44-AFE6-AD23-E544-6F8441522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40" y="25808"/>
            <a:ext cx="4496135" cy="44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448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1707-0183-01F0-1A52-B8996DBF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24" y="16358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2100" kern="100" dirty="0">
                <a:latin typeface="Avenir Light" panose="020B0402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Customer Survey Results: Water-activated Nanodrop Serums vs</a:t>
            </a:r>
            <a:br>
              <a:rPr lang="en-US" sz="2100" kern="100" dirty="0">
                <a:latin typeface="Avenir Light" panose="020B0402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kern="100" dirty="0">
                <a:latin typeface="Avenir Light" panose="020B0402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Traditional “dropper bottle” Liquid Serums.</a:t>
            </a:r>
            <a:br>
              <a:rPr lang="en-US" sz="1800" kern="100" dirty="0">
                <a:latin typeface="Avenir Light" panose="020B0402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latin typeface="Avenir Light" panose="020B0402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8E222-51A9-0E82-D196-3EC0D1F9AB4D}"/>
              </a:ext>
            </a:extLst>
          </p:cNvPr>
          <p:cNvSpPr txBox="1"/>
          <p:nvPr/>
        </p:nvSpPr>
        <p:spPr>
          <a:xfrm>
            <a:off x="1674154" y="1157753"/>
            <a:ext cx="3523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venir Light" panose="020B0402020203020204" pitchFamily="34" charset="77"/>
                <a:ea typeface="Calibri" panose="020F0502020204030204" pitchFamily="34" charset="0"/>
              </a:rPr>
              <a:t>The single </a:t>
            </a:r>
            <a:r>
              <a:rPr lang="en-US" sz="1500" b="1" dirty="0">
                <a:latin typeface="Avenir Light" panose="020B0402020203020204" pitchFamily="34" charset="77"/>
                <a:ea typeface="Calibri" panose="020F0502020204030204" pitchFamily="34" charset="0"/>
              </a:rPr>
              <a:t>nanodrop dissolved easily </a:t>
            </a:r>
            <a:r>
              <a:rPr lang="en-US" sz="1500" dirty="0">
                <a:latin typeface="Avenir Light" panose="020B0402020203020204" pitchFamily="34" charset="77"/>
                <a:ea typeface="Calibri" panose="020F0502020204030204" pitchFamily="34" charset="0"/>
              </a:rPr>
              <a:t>every day with 4-6x sprays of the spritz</a:t>
            </a:r>
            <a:endParaRPr lang="en-US" sz="1500" dirty="0">
              <a:latin typeface="Avenir Light" panose="020B0402020203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5EA90-D72B-DC7C-FE0A-7FE16530D3EF}"/>
              </a:ext>
            </a:extLst>
          </p:cNvPr>
          <p:cNvSpPr txBox="1"/>
          <p:nvPr/>
        </p:nvSpPr>
        <p:spPr>
          <a:xfrm>
            <a:off x="1943211" y="3002223"/>
            <a:ext cx="425844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venir Light" panose="020B0402020203020204" pitchFamily="34" charset="77"/>
                <a:ea typeface="Calibri" panose="020F0502020204030204" pitchFamily="34" charset="0"/>
              </a:rPr>
              <a:t>Given my experience on the efficacy of the nanodrop, </a:t>
            </a:r>
            <a:r>
              <a:rPr lang="en-US" sz="1500" b="1" dirty="0">
                <a:latin typeface="Avenir Light" panose="020B0402020203020204" pitchFamily="34" charset="77"/>
                <a:ea typeface="Calibri" panose="020F0502020204030204" pitchFamily="34" charset="0"/>
              </a:rPr>
              <a:t>I prefer using the nanodrop </a:t>
            </a:r>
            <a:r>
              <a:rPr lang="en-US" sz="1500" dirty="0">
                <a:latin typeface="Avenir Light" panose="020B0402020203020204" pitchFamily="34" charset="77"/>
                <a:ea typeface="Calibri" panose="020F0502020204030204" pitchFamily="34" charset="0"/>
              </a:rPr>
              <a:t>serum above liquid serum</a:t>
            </a:r>
            <a:r>
              <a:rPr lang="en-US" sz="1050" dirty="0">
                <a:latin typeface="Avenir Light" panose="020B0402020203020204" pitchFamily="34" charset="77"/>
              </a:rPr>
              <a:t> </a:t>
            </a:r>
            <a:endParaRPr lang="en-US" sz="1500" dirty="0">
              <a:latin typeface="Avenir Light" panose="020B0402020203020204" pitchFamily="34" charset="77"/>
              <a:ea typeface="Calibri" panose="020F0502020204030204" pitchFamily="34" charset="0"/>
            </a:endParaRPr>
          </a:p>
          <a:p>
            <a:endParaRPr lang="en-US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2C2D6-ABF8-DE49-C655-05D814883951}"/>
              </a:ext>
            </a:extLst>
          </p:cNvPr>
          <p:cNvSpPr txBox="1"/>
          <p:nvPr/>
        </p:nvSpPr>
        <p:spPr>
          <a:xfrm>
            <a:off x="1884695" y="3985747"/>
            <a:ext cx="4593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ight" panose="020B0402020203020204" pitchFamily="34" charset="77"/>
                <a:ea typeface="Calibri" panose="020F0502020204030204" pitchFamily="34" charset="0"/>
              </a:rPr>
              <a:t>I found it reassuring to know that a single nanodrop </a:t>
            </a:r>
            <a:r>
              <a:rPr lang="en-US" b="1" dirty="0">
                <a:latin typeface="Avenir Light" panose="020B0402020203020204" pitchFamily="34" charset="77"/>
                <a:ea typeface="Calibri" panose="020F0502020204030204" pitchFamily="34" charset="0"/>
              </a:rPr>
              <a:t>always contains the perfect amount </a:t>
            </a:r>
            <a:r>
              <a:rPr lang="en-US" dirty="0">
                <a:latin typeface="Avenir Light" panose="020B0402020203020204" pitchFamily="34" charset="77"/>
                <a:ea typeface="Calibri" panose="020F0502020204030204" pitchFamily="34" charset="0"/>
              </a:rPr>
              <a:t>of serum required to cover my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0D8BB-BB97-8AD5-6ACF-043FFDBB423B}"/>
              </a:ext>
            </a:extLst>
          </p:cNvPr>
          <p:cNvSpPr txBox="1"/>
          <p:nvPr/>
        </p:nvSpPr>
        <p:spPr>
          <a:xfrm>
            <a:off x="1857918" y="2263560"/>
            <a:ext cx="455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Light" panose="020B0402020203020204" pitchFamily="34" charset="77"/>
                <a:ea typeface="Calibri" panose="020F0502020204030204" pitchFamily="34" charset="0"/>
              </a:rPr>
              <a:t>Overall </a:t>
            </a:r>
            <a:r>
              <a:rPr lang="en-US" b="1" dirty="0">
                <a:latin typeface="Avenir Light" panose="020B0402020203020204" pitchFamily="34" charset="77"/>
                <a:ea typeface="Calibri" panose="020F0502020204030204" pitchFamily="34" charset="0"/>
              </a:rPr>
              <a:t>nanodrop experience was positive</a:t>
            </a:r>
            <a:r>
              <a:rPr lang="en-US" b="1" dirty="0">
                <a:latin typeface="Avenir Light" panose="020B0402020203020204" pitchFamily="34" charset="77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31AD6A-98F2-101C-1896-F6A941464AB6}"/>
              </a:ext>
            </a:extLst>
          </p:cNvPr>
          <p:cNvSpPr/>
          <p:nvPr/>
        </p:nvSpPr>
        <p:spPr>
          <a:xfrm>
            <a:off x="252416" y="1341620"/>
            <a:ext cx="1247440" cy="41879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venir Book" panose="02000503020000020003" pitchFamily="2" charset="0"/>
              </a:rPr>
              <a:t>97% Agree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5A5608-296E-7E2B-361E-6A79C42CD651}"/>
              </a:ext>
            </a:extLst>
          </p:cNvPr>
          <p:cNvSpPr/>
          <p:nvPr/>
        </p:nvSpPr>
        <p:spPr>
          <a:xfrm>
            <a:off x="382344" y="3226722"/>
            <a:ext cx="1247440" cy="41879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venir Book" panose="02000503020000020003" pitchFamily="2" charset="0"/>
              </a:rPr>
              <a:t>81% Agree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AC9617-2D59-CF33-8B8C-EEBD057B2DA4}"/>
              </a:ext>
            </a:extLst>
          </p:cNvPr>
          <p:cNvSpPr/>
          <p:nvPr/>
        </p:nvSpPr>
        <p:spPr>
          <a:xfrm>
            <a:off x="135693" y="2109700"/>
            <a:ext cx="1645892" cy="69249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venir Light" panose="020B0402020203020204" pitchFamily="34" charset="77"/>
              </a:rPr>
              <a:t>98% Agree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7ED42A-88DB-327B-5D64-4516A19091A1}"/>
              </a:ext>
            </a:extLst>
          </p:cNvPr>
          <p:cNvSpPr/>
          <p:nvPr/>
        </p:nvSpPr>
        <p:spPr>
          <a:xfrm>
            <a:off x="243124" y="3994802"/>
            <a:ext cx="1431030" cy="8373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venir Book" panose="02000503020000020003" pitchFamily="2" charset="0"/>
              </a:rPr>
              <a:t>100% Agree</a:t>
            </a:r>
          </a:p>
        </p:txBody>
      </p:sp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3F0DF9DD-B74C-D2A8-2CF2-C05A3F402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579" y="872187"/>
            <a:ext cx="1806609" cy="1099675"/>
          </a:xfrm>
          <a:prstGeom prst="rect">
            <a:avLst/>
          </a:prstGeom>
        </p:spPr>
      </p:pic>
      <p:pic>
        <p:nvPicPr>
          <p:cNvPr id="24" name="Picture 23" descr="A person with her hands on her face&#10;&#10;Description automatically generated with medium confidence">
            <a:extLst>
              <a:ext uri="{FF2B5EF4-FFF2-40B4-BE49-F238E27FC236}">
                <a16:creationId xmlns:a16="http://schemas.microsoft.com/office/drawing/2014/main" id="{DF1296AA-B947-45C3-34F3-6AD0B5E5E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297" y="2066560"/>
            <a:ext cx="1594123" cy="1369559"/>
          </a:xfrm>
          <a:prstGeom prst="rect">
            <a:avLst/>
          </a:prstGeom>
        </p:spPr>
      </p:pic>
      <p:pic>
        <p:nvPicPr>
          <p:cNvPr id="3" name="Picture 2" descr="A picture containing hand&#10;&#10;Description automatically generated">
            <a:extLst>
              <a:ext uri="{FF2B5EF4-FFF2-40B4-BE49-F238E27FC236}">
                <a16:creationId xmlns:a16="http://schemas.microsoft.com/office/drawing/2014/main" id="{0B6B9178-E820-13CA-5400-F39C46E84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28" y="3497117"/>
            <a:ext cx="1594123" cy="15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914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9382" y="207502"/>
            <a:ext cx="4641030" cy="6007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ADVANCED CARE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254619" y="808265"/>
            <a:ext cx="4003071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0B32B3-5B50-5A2B-517D-8AB41F94E5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47132" y="1200149"/>
            <a:ext cx="3824868" cy="3304943"/>
          </a:xfrm>
        </p:spPr>
        <p:txBody>
          <a:bodyPr/>
          <a:lstStyle/>
          <a:p>
            <a:endParaRPr lang="en-US" sz="2000" dirty="0">
              <a:latin typeface="Avenir Book" panose="02000503020000020003" pitchFamily="2" charset="0"/>
            </a:endParaRPr>
          </a:p>
          <a:p>
            <a:endParaRPr lang="en-US" dirty="0"/>
          </a:p>
        </p:txBody>
      </p:sp>
      <p:pic>
        <p:nvPicPr>
          <p:cNvPr id="11" name="Picture 10" descr="A picture containing kitchen appliance&#10;&#10;Description automatically generated">
            <a:extLst>
              <a:ext uri="{FF2B5EF4-FFF2-40B4-BE49-F238E27FC236}">
                <a16:creationId xmlns:a16="http://schemas.microsoft.com/office/drawing/2014/main" id="{93C30522-A210-FDBD-74AF-518D87BFA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6" y="0"/>
            <a:ext cx="5378824" cy="4637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F27F91-51AC-5683-A351-BC8073063E83}"/>
              </a:ext>
            </a:extLst>
          </p:cNvPr>
          <p:cNvSpPr txBox="1"/>
          <p:nvPr/>
        </p:nvSpPr>
        <p:spPr>
          <a:xfrm>
            <a:off x="401739" y="908348"/>
            <a:ext cx="3792060" cy="424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Calibri"/>
              </a:rPr>
              <a:t>Precise dose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Book" panose="02000503020000020003" pitchFamily="2" charset="0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Calibri"/>
              </a:rPr>
              <a:t>New formulation options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Book" panose="02000503020000020003" pitchFamily="2" charset="0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Calibri"/>
              </a:rPr>
              <a:t>Adaptable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Book" panose="02000503020000020003" pitchFamily="2" charset="0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latin typeface="Avenir Book" panose="02000503020000020003" pitchFamily="2" charset="0"/>
              </a:rPr>
              <a:t>Effective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400" dirty="0">
              <a:latin typeface="Avenir Book" panose="02000503020000020003" pitchFamily="2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latin typeface="Avenir Book" panose="02000503020000020003" pitchFamily="2" charset="0"/>
              </a:rPr>
              <a:t>Personalized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1010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63A987AE-0986-3DEC-D55B-145B2276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" y="0"/>
            <a:ext cx="914401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5E3F8-BA24-2A2C-5A5A-D225E54D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984" y="191357"/>
            <a:ext cx="4316022" cy="539964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venir Book" panose="02000503020000020003" pitchFamily="2" charset="0"/>
              </a:rPr>
              <a:t>MORE TO COME….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9FA88-6442-9AB4-01E5-7D7FBC0C8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625" y="922678"/>
            <a:ext cx="4723138" cy="329814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LCA analysis of process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Stability of ingredients in various 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Bōshi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 fiber formats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Activity of ingredients in 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Bōshi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 compared to traditional formulations</a:t>
            </a:r>
          </a:p>
        </p:txBody>
      </p:sp>
      <p:pic>
        <p:nvPicPr>
          <p:cNvPr id="6" name="Picture 5" descr="A picture containing white&#10;&#10;Description automatically generated">
            <a:extLst>
              <a:ext uri="{FF2B5EF4-FFF2-40B4-BE49-F238E27FC236}">
                <a16:creationId xmlns:a16="http://schemas.microsoft.com/office/drawing/2014/main" id="{8039B6F2-10C8-32E0-54B9-056FAF8CA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19281" r="17239" b="14118"/>
          <a:stretch/>
        </p:blipFill>
        <p:spPr>
          <a:xfrm>
            <a:off x="549956" y="1312768"/>
            <a:ext cx="3034763" cy="2500475"/>
          </a:xfrm>
          <a:prstGeom prst="rect">
            <a:avLst/>
          </a:prstGeom>
          <a:effectLst>
            <a:glow rad="416718">
              <a:schemeClr val="accent1">
                <a:alpha val="46912"/>
              </a:schemeClr>
            </a:glow>
            <a:softEdge rad="189578"/>
          </a:effectLst>
        </p:spPr>
      </p:pic>
    </p:spTree>
    <p:extLst>
      <p:ext uri="{BB962C8B-B14F-4D97-AF65-F5344CB8AC3E}">
        <p14:creationId xmlns:p14="http://schemas.microsoft.com/office/powerpoint/2010/main" val="31097384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53DFD6-EBFE-93C7-006C-383857C84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27" t="1712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ED58E5-0A7D-3265-5CA1-F17B42227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799" y="319394"/>
            <a:ext cx="7018399" cy="781426"/>
          </a:xfrm>
        </p:spPr>
        <p:txBody>
          <a:bodyPr>
            <a:normAutofit/>
          </a:bodyPr>
          <a:lstStyle/>
          <a:p>
            <a:pPr algn="ctr"/>
            <a:r>
              <a:rPr lang="en-US" sz="2550" dirty="0">
                <a:latin typeface="Avenir Book" panose="02000503020000020003" pitchFamily="2" charset="0"/>
              </a:rPr>
              <a:t>ACKNOWLEDGEMENTS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1C4A2F-ED9D-224D-698B-652D260E5432}"/>
              </a:ext>
            </a:extLst>
          </p:cNvPr>
          <p:cNvSpPr txBox="1"/>
          <p:nvPr/>
        </p:nvSpPr>
        <p:spPr>
          <a:xfrm>
            <a:off x="529526" y="1129047"/>
            <a:ext cx="7819902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chemeClr val="tx1"/>
                </a:solidFill>
                <a:latin typeface="Avenir Book" panose="02000503020000020003" pitchFamily="2" charset="0"/>
              </a:rPr>
              <a:t>Many thanks to the team at </a:t>
            </a:r>
            <a:r>
              <a:rPr lang="en-US" sz="2100" i="1" dirty="0" err="1">
                <a:solidFill>
                  <a:schemeClr val="tx1"/>
                </a:solidFill>
                <a:latin typeface="Avenir Book" panose="02000503020000020003" pitchFamily="2" charset="0"/>
              </a:rPr>
              <a:t>TaikiUSA</a:t>
            </a:r>
            <a:r>
              <a:rPr lang="en-US" sz="2100" i="1" dirty="0">
                <a:solidFill>
                  <a:schemeClr val="tx1"/>
                </a:solidFill>
                <a:latin typeface="Avenir Book" panose="02000503020000020003" pitchFamily="2" charset="0"/>
              </a:rPr>
              <a:t> and SNC for their assistance in putting together this presentation.  </a:t>
            </a:r>
            <a:endParaRPr lang="en-US" sz="1350" i="1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algn="ctr"/>
            <a:endParaRPr lang="en-US" sz="2100" i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algn="ctr"/>
            <a:endParaRPr lang="en-US" sz="2100" i="1" dirty="0">
              <a:latin typeface="Avenir Book" panose="02000503020000020003" pitchFamily="2" charset="0"/>
            </a:endParaRPr>
          </a:p>
          <a:p>
            <a:pPr algn="ctr"/>
            <a:r>
              <a:rPr lang="en-US" sz="2100" i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Thank you all for your kind attention!</a:t>
            </a:r>
          </a:p>
          <a:p>
            <a:pPr algn="ctr"/>
            <a:endParaRPr lang="en-US" sz="2100" i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100" i="1" dirty="0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lfrazier@taikiusa.net</a:t>
            </a:r>
            <a:endParaRPr lang="en-US" sz="2100" i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100" i="1" dirty="0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www.taikibeauty.com</a:t>
            </a:r>
            <a:endParaRPr lang="en-US" sz="2100" i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endParaRPr lang="en-US" sz="1350" i="1" dirty="0">
              <a:latin typeface="Avenir Book" panose="02000503020000020003" pitchFamily="2" charset="0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723D81D-9107-6B5C-61FE-DCE0E8844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07"/>
          <a:stretch/>
        </p:blipFill>
        <p:spPr>
          <a:xfrm>
            <a:off x="-6" y="4495800"/>
            <a:ext cx="9144014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4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3"/>
          <p:cNvSpPr txBox="1">
            <a:spLocks noGrp="1"/>
          </p:cNvSpPr>
          <p:nvPr>
            <p:ph type="title"/>
          </p:nvPr>
        </p:nvSpPr>
        <p:spPr>
          <a:xfrm>
            <a:off x="1425386" y="1267385"/>
            <a:ext cx="6911789" cy="17391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1800" dirty="0">
                <a:effectLst/>
                <a:latin typeface="Avenir Book" panose="02000503020000020003" pitchFamily="2" charset="0"/>
              </a:rPr>
            </a:br>
            <a:r>
              <a:rPr lang="en-US" sz="4400" dirty="0">
                <a:effectLst/>
                <a:latin typeface="Avenir Book" panose="02000503020000020003" pitchFamily="2" charset="0"/>
              </a:rPr>
              <a:t>Nanofibers as Advanced Waterless Delivery Systems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118" name="Content Placeholder 4"/>
          <p:cNvSpPr txBox="1">
            <a:spLocks noGrp="1"/>
          </p:cNvSpPr>
          <p:nvPr>
            <p:ph type="body" sz="half" idx="1"/>
          </p:nvPr>
        </p:nvSpPr>
        <p:spPr>
          <a:xfrm>
            <a:off x="2348750" y="2854139"/>
            <a:ext cx="5190567" cy="13335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>
                <a:latin typeface="Avenir Book" panose="02000503020000020003" pitchFamily="2" charset="0"/>
              </a:rPr>
              <a:t>Laura M. Frazier, PhD</a:t>
            </a:r>
          </a:p>
          <a:p>
            <a:pPr marL="0" indent="0" algn="ctr">
              <a:buNone/>
            </a:pPr>
            <a:r>
              <a:rPr lang="en-US" dirty="0">
                <a:latin typeface="Avenir Book" panose="02000503020000020003" pitchFamily="2" charset="0"/>
              </a:rPr>
              <a:t>Chief Scientist</a:t>
            </a:r>
          </a:p>
          <a:p>
            <a:pPr marL="0" indent="0" algn="ctr">
              <a:buNone/>
            </a:pPr>
            <a:r>
              <a:rPr lang="en-US" dirty="0" err="1">
                <a:latin typeface="Avenir Book" panose="02000503020000020003" pitchFamily="2" charset="0"/>
              </a:rPr>
              <a:t>TaikiUSA</a:t>
            </a:r>
            <a:endParaRPr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7872E-44CC-0E90-5BE3-5F7CBDEC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86" y="0"/>
            <a:ext cx="9259186" cy="51652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0481D1-04E6-9E22-BFB8-53D55DB0CDD2}"/>
              </a:ext>
            </a:extLst>
          </p:cNvPr>
          <p:cNvSpPr txBox="1">
            <a:spLocks/>
          </p:cNvSpPr>
          <p:nvPr/>
        </p:nvSpPr>
        <p:spPr>
          <a:xfrm>
            <a:off x="357828" y="289017"/>
            <a:ext cx="3363482" cy="115443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450"/>
              </a:spcAft>
            </a:pPr>
            <a:r>
              <a:rPr lang="en-US" sz="2800" dirty="0">
                <a:latin typeface="Avenir Light" panose="020B0402020203020204" pitchFamily="34" charset="77"/>
              </a:rPr>
              <a:t>WHAT ARE NANOFIBERS?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5497B8-84E8-8912-8838-CC09AED8885E}"/>
              </a:ext>
            </a:extLst>
          </p:cNvPr>
          <p:cNvSpPr txBox="1">
            <a:spLocks/>
          </p:cNvSpPr>
          <p:nvPr/>
        </p:nvSpPr>
        <p:spPr>
          <a:xfrm>
            <a:off x="0" y="1732464"/>
            <a:ext cx="4154138" cy="3050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Light" panose="020B0402020203020204" pitchFamily="34" charset="77"/>
              </a:rPr>
              <a:t>Fibers with a diameter of   &lt; 1 micron</a:t>
            </a: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Light" panose="020B0402020203020204" pitchFamily="34" charset="77"/>
              </a:rPr>
              <a:t>Electrospinning is most common method</a:t>
            </a: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Light" panose="020B0402020203020204" pitchFamily="34" charset="77"/>
              </a:rPr>
              <a:t>Variety of polymers can be used</a:t>
            </a: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FFFF"/>
              </a:solidFill>
              <a:latin typeface="Avenir Light" panose="020B0402020203020204" pitchFamily="34" charset="77"/>
            </a:endParaRP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FFFF"/>
              </a:solidFill>
              <a:latin typeface="Avenir Light" panose="020B0402020203020204" pitchFamily="34" charset="77"/>
            </a:endParaRP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FFFF"/>
              </a:solidFill>
              <a:latin typeface="Avenir Light" panose="020B0402020203020204" pitchFamily="34" charset="77"/>
            </a:endParaRP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DC8EB622-B77C-B64D-3C46-CE068E22A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07"/>
          <a:stretch/>
        </p:blipFill>
        <p:spPr>
          <a:xfrm>
            <a:off x="-115186" y="4530633"/>
            <a:ext cx="9259186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914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0481D1-04E6-9E22-BFB8-53D55DB0CDD2}"/>
              </a:ext>
            </a:extLst>
          </p:cNvPr>
          <p:cNvSpPr txBox="1">
            <a:spLocks/>
          </p:cNvSpPr>
          <p:nvPr/>
        </p:nvSpPr>
        <p:spPr>
          <a:xfrm>
            <a:off x="397714" y="178223"/>
            <a:ext cx="3363482" cy="115443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450"/>
              </a:spcAft>
            </a:pPr>
            <a:r>
              <a:rPr lang="en-US" sz="2800" dirty="0">
                <a:latin typeface="Avenir Light" panose="020B0402020203020204" pitchFamily="34" charset="77"/>
              </a:rPr>
              <a:t>NANOFIBER PRODUCTION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5497B8-84E8-8912-8838-CC09AED8885E}"/>
              </a:ext>
            </a:extLst>
          </p:cNvPr>
          <p:cNvSpPr txBox="1">
            <a:spLocks/>
          </p:cNvSpPr>
          <p:nvPr/>
        </p:nvSpPr>
        <p:spPr>
          <a:xfrm>
            <a:off x="457200" y="1520194"/>
            <a:ext cx="3244511" cy="3050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dirty="0">
                <a:latin typeface="Avenir Light" panose="020B0402020203020204" pitchFamily="34" charset="77"/>
              </a:rPr>
              <a:t>Using a patented ball electrospinning process, nanofibers are produced as a dry nonwoven sheet.  </a:t>
            </a: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FFFF"/>
              </a:solidFill>
              <a:latin typeface="Avenir Light" panose="020B0402020203020204" pitchFamily="34" charset="77"/>
            </a:endParaRP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FFFF"/>
              </a:solidFill>
              <a:latin typeface="Avenir Light" panose="020B0402020203020204" pitchFamily="34" charset="77"/>
            </a:endParaRPr>
          </a:p>
          <a:p>
            <a:pPr marL="257175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FFFFFF"/>
              </a:solidFill>
              <a:latin typeface="Avenir Light" panose="020B0402020203020204" pitchFamily="34" charset="77"/>
            </a:endParaRP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DC8EB622-B77C-B64D-3C46-CE068E22A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407"/>
          <a:stretch/>
        </p:blipFill>
        <p:spPr>
          <a:xfrm>
            <a:off x="0" y="4434848"/>
            <a:ext cx="9144014" cy="647700"/>
          </a:xfrm>
          <a:prstGeom prst="rect">
            <a:avLst/>
          </a:prstGeom>
        </p:spPr>
      </p:pic>
      <p:pic>
        <p:nvPicPr>
          <p:cNvPr id="4" name="Picture 6" descr="Electrospinning – from prototypes to commercial release">
            <a:extLst>
              <a:ext uri="{FF2B5EF4-FFF2-40B4-BE49-F238E27FC236}">
                <a16:creationId xmlns:a16="http://schemas.microsoft.com/office/drawing/2014/main" id="{9A23BFB9-0E62-795E-B4E1-2B2D8BFFA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1" r="1302" b="1"/>
          <a:stretch/>
        </p:blipFill>
        <p:spPr bwMode="auto">
          <a:xfrm>
            <a:off x="3941983" y="83220"/>
            <a:ext cx="5080729" cy="432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3659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6DCC7AF-1844-1B4E-36C2-02CE2A434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2718" r="36957" b="14626"/>
          <a:stretch/>
        </p:blipFill>
        <p:spPr>
          <a:xfrm>
            <a:off x="1" y="7"/>
            <a:ext cx="4571999" cy="4495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50F72-264A-9762-B8C7-8BB68F1B6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582" y="278297"/>
            <a:ext cx="3858218" cy="43584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sz="2400" dirty="0"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venir Light" panose="020B0402020203020204" pitchFamily="34" charset="77"/>
              </a:rPr>
              <a:t>Pullulan and Sodium Hyaluronate are used to form the nanofiber structure of our nanofibers.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venir Light" panose="020B0402020203020204" pitchFamily="34" charset="77"/>
              </a:rPr>
              <a:t>Both are polysaccharides and water soluble.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</a:pPr>
            <a:endParaRPr lang="en-US" sz="1350" dirty="0">
              <a:latin typeface="Avenir Light" panose="020B0402020203020204" pitchFamily="34" charset="77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2F1FFD1-CB1A-8E71-BDB0-FC33E35379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407"/>
          <a:stretch/>
        </p:blipFill>
        <p:spPr>
          <a:xfrm>
            <a:off x="-6" y="4495800"/>
            <a:ext cx="9144014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684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72" y="207502"/>
            <a:ext cx="4641030" cy="6007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NANOFIBER SHEETS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583490" y="930728"/>
            <a:ext cx="4003071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000" dirty="0">
              <a:latin typeface="Avenir Light" panose="020B0402020203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B63C4-CBE4-06DB-DBD2-BD117447C9F3}"/>
              </a:ext>
            </a:extLst>
          </p:cNvPr>
          <p:cNvSpPr txBox="1"/>
          <p:nvPr/>
        </p:nvSpPr>
        <p:spPr>
          <a:xfrm>
            <a:off x="255995" y="1239693"/>
            <a:ext cx="4658060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Dry powders- water soluble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Non-water-soluble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Liquids- aqueous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Oils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6071A34-A5A2-95E8-6D33-B13A8E75E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58" t="10000"/>
          <a:stretch/>
        </p:blipFill>
        <p:spPr>
          <a:xfrm>
            <a:off x="5461980" y="1"/>
            <a:ext cx="3682020" cy="47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3442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72" y="207502"/>
            <a:ext cx="4641030" cy="6007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LAYERED SYSTEMS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568929" y="784458"/>
            <a:ext cx="4003071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Each layer can contain a different active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Allows actives to remain isolated from one another until applied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Hard to disperse powders can also be placed in between </a:t>
            </a:r>
            <a:r>
              <a:rPr lang="en-US" sz="2000" dirty="0" err="1">
                <a:latin typeface="Avenir Light" panose="020B0402020203020204" pitchFamily="34" charset="77"/>
              </a:rPr>
              <a:t>electrospun</a:t>
            </a:r>
            <a:r>
              <a:rPr lang="en-US" sz="2000" dirty="0">
                <a:latin typeface="Avenir Light" panose="020B0402020203020204" pitchFamily="34" charset="77"/>
              </a:rPr>
              <a:t> fiber layers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EE3F7-FD00-8F8C-A5C0-05DC63294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54" r="5095" b="11416"/>
          <a:stretch/>
        </p:blipFill>
        <p:spPr>
          <a:xfrm>
            <a:off x="4738967" y="-1"/>
            <a:ext cx="4252634" cy="45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47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per, bib, envelope&#10;&#10;Description automatically generated">
            <a:extLst>
              <a:ext uri="{FF2B5EF4-FFF2-40B4-BE49-F238E27FC236}">
                <a16:creationId xmlns:a16="http://schemas.microsoft.com/office/drawing/2014/main" id="{6961ECDD-0E2F-A6AF-E642-B77600A83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09996" cy="51435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88EA32-D860-9274-DEA2-12F5A27322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262" y="1313222"/>
            <a:ext cx="2815404" cy="74038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E79379C-85DF-4943-9F31-BA3CA56C0F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79" y="2314799"/>
            <a:ext cx="1554770" cy="513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9760-17D6-A4F0-762F-D236BE83A348}"/>
              </a:ext>
            </a:extLst>
          </p:cNvPr>
          <p:cNvSpPr txBox="1"/>
          <p:nvPr/>
        </p:nvSpPr>
        <p:spPr>
          <a:xfrm>
            <a:off x="2164426" y="3178069"/>
            <a:ext cx="48151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Avenir Book" panose="02000503020000020003" pitchFamily="2" charset="0"/>
              </a:rPr>
              <a:t>Waterless Products made from </a:t>
            </a:r>
            <a:r>
              <a:rPr lang="en-US" sz="2100" dirty="0" err="1">
                <a:latin typeface="Avenir Book" panose="02000503020000020003" pitchFamily="2" charset="0"/>
              </a:rPr>
              <a:t>Electrospun</a:t>
            </a:r>
            <a:r>
              <a:rPr lang="en-US" sz="2100" dirty="0">
                <a:latin typeface="Avenir Book" panose="02000503020000020003" pitchFamily="2" charset="0"/>
              </a:rPr>
              <a:t> Polymers</a:t>
            </a:r>
            <a:endParaRPr lang="en-US" sz="2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1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0431D5E-A3E5-6533-C627-8B3C5F27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13252"/>
            <a:ext cx="914401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BC00C3-2ACE-F1D7-BB32-A5CFBDA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474" y="221366"/>
            <a:ext cx="4641030" cy="6007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BŌSHI BENEFITS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BCEDE7-CEA2-EA3B-E04E-71990648E90B}"/>
              </a:ext>
            </a:extLst>
          </p:cNvPr>
          <p:cNvSpPr txBox="1">
            <a:spLocks/>
          </p:cNvSpPr>
          <p:nvPr/>
        </p:nvSpPr>
        <p:spPr>
          <a:xfrm>
            <a:off x="583490" y="930728"/>
            <a:ext cx="4003071" cy="357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Increased penetration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Low water activity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Elimination of ingredients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Convenient to use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Multifunctional 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Optimal dosage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venir Light" panose="020B0402020203020204" pitchFamily="34" charset="77"/>
              </a:rPr>
              <a:t>Improved stability</a:t>
            </a:r>
          </a:p>
        </p:txBody>
      </p:sp>
      <p:pic>
        <p:nvPicPr>
          <p:cNvPr id="4" name="Picture 3" descr="A picture containing hand&#10;&#10;Description automatically generated">
            <a:extLst>
              <a:ext uri="{FF2B5EF4-FFF2-40B4-BE49-F238E27FC236}">
                <a16:creationId xmlns:a16="http://schemas.microsoft.com/office/drawing/2014/main" id="{0FA022B2-361A-E4F2-0D60-6ABEAB411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23" y="63849"/>
            <a:ext cx="4505092" cy="45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998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8134</TotalTime>
  <Words>445</Words>
  <Application>Microsoft Macintosh PowerPoint</Application>
  <PresentationFormat>On-screen Show (16:9)</PresentationFormat>
  <Paragraphs>114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Book</vt:lpstr>
      <vt:lpstr>Avenir Light</vt:lpstr>
      <vt:lpstr>Calibri</vt:lpstr>
      <vt:lpstr>Courier New</vt:lpstr>
      <vt:lpstr>Futura</vt:lpstr>
      <vt:lpstr>Office Theme</vt:lpstr>
      <vt:lpstr>PowerPoint Presentation</vt:lpstr>
      <vt:lpstr> Nanofibers as Advanced Waterless Delivery Systems </vt:lpstr>
      <vt:lpstr>PowerPoint Presentation</vt:lpstr>
      <vt:lpstr>PowerPoint Presentation</vt:lpstr>
      <vt:lpstr>PowerPoint Presentation</vt:lpstr>
      <vt:lpstr>NANOFIBER SHEETS</vt:lpstr>
      <vt:lpstr>LAYERED SYSTEMS</vt:lpstr>
      <vt:lpstr>PowerPoint Presentation</vt:lpstr>
      <vt:lpstr>BŌSHI BENEFITS</vt:lpstr>
      <vt:lpstr>NANO STRIPS</vt:lpstr>
      <vt:lpstr>NANO DROPS</vt:lpstr>
      <vt:lpstr>SKINCARE</vt:lpstr>
      <vt:lpstr>BEYOND SKINCARE</vt:lpstr>
      <vt:lpstr>EXTREMELY VERSATILE  BŌSHI CAN BE:</vt:lpstr>
      <vt:lpstr>Customer Survey Results: Water-activated Nanodrop Serums vs Traditional “dropper bottle” Liquid Serums. </vt:lpstr>
      <vt:lpstr>ADVANCED CARE</vt:lpstr>
      <vt:lpstr>MORE TO COME….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Laura Frazier</cp:lastModifiedBy>
  <cp:revision>25</cp:revision>
  <dcterms:modified xsi:type="dcterms:W3CDTF">2023-05-06T20:34:30Z</dcterms:modified>
</cp:coreProperties>
</file>